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12.png" ContentType="image/png"/>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2"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33"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34" name="" descr=""/>
          <p:cNvPicPr/>
          <p:nvPr/>
        </p:nvPicPr>
        <p:blipFill>
          <a:blip r:embed="rId2"/>
          <a:stretch>
            <a:fillRect/>
          </a:stretch>
        </p:blipFill>
        <p:spPr>
          <a:xfrm>
            <a:off x="2292120" y="1768680"/>
            <a:ext cx="5495400" cy="4384080"/>
          </a:xfrm>
          <a:prstGeom prst="rect">
            <a:avLst/>
          </a:prstGeom>
          <a:ln>
            <a:noFill/>
          </a:ln>
        </p:spPr>
      </p:pic>
      <p:pic>
        <p:nvPicPr>
          <p:cNvPr id="35" name="" descr=""/>
          <p:cNvPicPr/>
          <p:nvPr/>
        </p:nvPicPr>
        <p:blipFill>
          <a:blip r:embed="rId3"/>
          <a:stretch>
            <a:fillRect/>
          </a:stretch>
        </p:blipFill>
        <p:spPr>
          <a:xfrm>
            <a:off x="2292120" y="1768680"/>
            <a:ext cx="549540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9"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41"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43"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44"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48"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49"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50"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3" name="PlaceHolder 2"/>
          <p:cNvSpPr>
            <a:spLocks noGrp="1"/>
          </p:cNvSpPr>
          <p:nvPr>
            <p:ph type="subTitle"/>
          </p:nvPr>
        </p:nvSpPr>
        <p:spPr>
          <a:xfrm>
            <a:off x="504000" y="1768680"/>
            <a:ext cx="9072000" cy="4384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2"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53"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54"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6"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58"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60" name="PlaceHolder 2"/>
          <p:cNvSpPr>
            <a:spLocks noGrp="1"/>
          </p:cNvSpPr>
          <p:nvPr>
            <p:ph type="body"/>
          </p:nvPr>
        </p:nvSpPr>
        <p:spPr>
          <a:xfrm>
            <a:off x="504000" y="1768680"/>
            <a:ext cx="9072000" cy="2090880"/>
          </a:xfrm>
          <a:prstGeom prst="rect">
            <a:avLst/>
          </a:prstGeom>
        </p:spPr>
        <p:txBody>
          <a:bodyPr lIns="0" rIns="0" tIns="0" bIns="0"/>
          <a:p>
            <a:endParaRPr/>
          </a:p>
        </p:txBody>
      </p:sp>
      <p:sp>
        <p:nvSpPr>
          <p:cNvPr id="61" name="PlaceHolder 3"/>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63"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64"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65" name="PlaceHolder 4"/>
          <p:cNvSpPr>
            <a:spLocks noGrp="1"/>
          </p:cNvSpPr>
          <p:nvPr>
            <p:ph type="body"/>
          </p:nvPr>
        </p:nvSpPr>
        <p:spPr>
          <a:xfrm>
            <a:off x="5152680" y="4058640"/>
            <a:ext cx="4426920" cy="2090880"/>
          </a:xfrm>
          <a:prstGeom prst="rect">
            <a:avLst/>
          </a:prstGeom>
        </p:spPr>
        <p:txBody>
          <a:bodyPr lIns="0" rIns="0" tIns="0" bIns="0"/>
          <a:p>
            <a:endParaRPr/>
          </a:p>
        </p:txBody>
      </p:sp>
      <p:sp>
        <p:nvSpPr>
          <p:cNvPr id="66" name="PlaceHolder 5"/>
          <p:cNvSpPr>
            <a:spLocks noGrp="1"/>
          </p:cNvSpPr>
          <p:nvPr>
            <p:ph type="body"/>
          </p:nvPr>
        </p:nvSpPr>
        <p:spPr>
          <a:xfrm>
            <a:off x="504000" y="4058640"/>
            <a:ext cx="4426920" cy="209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68" name="PlaceHolder 2"/>
          <p:cNvSpPr>
            <a:spLocks noGrp="1"/>
          </p:cNvSpPr>
          <p:nvPr>
            <p:ph type="body"/>
          </p:nvPr>
        </p:nvSpPr>
        <p:spPr>
          <a:xfrm>
            <a:off x="504000" y="1768680"/>
            <a:ext cx="9072000" cy="4384080"/>
          </a:xfrm>
          <a:prstGeom prst="rect">
            <a:avLst/>
          </a:prstGeom>
        </p:spPr>
        <p:txBody>
          <a:bodyPr lIns="0" rIns="0" tIns="0" bIns="0"/>
          <a:p>
            <a:endParaRPr/>
          </a:p>
        </p:txBody>
      </p:sp>
      <p:sp>
        <p:nvSpPr>
          <p:cNvPr id="69" name="PlaceHolder 3"/>
          <p:cNvSpPr>
            <a:spLocks noGrp="1"/>
          </p:cNvSpPr>
          <p:nvPr>
            <p:ph type="body"/>
          </p:nvPr>
        </p:nvSpPr>
        <p:spPr>
          <a:xfrm>
            <a:off x="504000" y="1768680"/>
            <a:ext cx="9072000" cy="4384080"/>
          </a:xfrm>
          <a:prstGeom prst="rect">
            <a:avLst/>
          </a:prstGeom>
        </p:spPr>
        <p:txBody>
          <a:bodyPr lIns="0" rIns="0" tIns="0" bIns="0"/>
          <a:p>
            <a:endParaRPr/>
          </a:p>
        </p:txBody>
      </p:sp>
      <p:pic>
        <p:nvPicPr>
          <p:cNvPr id="70" name="" descr=""/>
          <p:cNvPicPr/>
          <p:nvPr/>
        </p:nvPicPr>
        <p:blipFill>
          <a:blip r:embed="rId2"/>
          <a:stretch>
            <a:fillRect/>
          </a:stretch>
        </p:blipFill>
        <p:spPr>
          <a:xfrm>
            <a:off x="2292120" y="1768680"/>
            <a:ext cx="5495400" cy="4384080"/>
          </a:xfrm>
          <a:prstGeom prst="rect">
            <a:avLst/>
          </a:prstGeom>
          <a:ln>
            <a:noFill/>
          </a:ln>
        </p:spPr>
      </p:pic>
      <p:pic>
        <p:nvPicPr>
          <p:cNvPr id="71" name="" descr=""/>
          <p:cNvPicPr/>
          <p:nvPr/>
        </p:nvPicPr>
        <p:blipFill>
          <a:blip r:embed="rId3"/>
          <a:stretch>
            <a:fillRect/>
          </a:stretch>
        </p:blipFill>
        <p:spPr>
          <a:xfrm>
            <a:off x="2292120" y="1768680"/>
            <a:ext cx="5495400" cy="4384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7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p>
            <a:endParaRPr/>
          </a:p>
        </p:txBody>
      </p:sp>
      <p:sp>
        <p:nvSpPr>
          <p:cNvPr id="14" name="PlaceHolder 4"/>
          <p:cNvSpPr>
            <a:spLocks noGrp="1"/>
          </p:cNvSpPr>
          <p:nvPr>
            <p:ph type="body"/>
          </p:nvPr>
        </p:nvSpPr>
        <p:spPr>
          <a:xfrm>
            <a:off x="5152680" y="1768680"/>
            <a:ext cx="4426920" cy="4384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p>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2160"/>
          </a:xfrm>
          <a:prstGeom prst="rect">
            <a:avLst/>
          </a:prstGeom>
        </p:spPr>
        <p:txBody>
          <a:bodyPr lIns="0" rIns="0" tIns="0" bIns="0" anchor="ctr"/>
          <a:p>
            <a:pPr algn="ctr"/>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p>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p>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504000" y="1768680"/>
            <a:ext cx="9072000" cy="43840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CustomShape 1"/>
          <p:cNvSpPr/>
          <p:nvPr/>
        </p:nvSpPr>
        <p:spPr>
          <a:xfrm>
            <a:off x="504000" y="301320"/>
            <a:ext cx="9070560" cy="1261080"/>
          </a:xfrm>
          <a:prstGeom prst="rect">
            <a:avLst/>
          </a:prstGeom>
          <a:noFill/>
          <a:ln>
            <a:noFill/>
          </a:ln>
        </p:spPr>
      </p:sp>
      <p:sp>
        <p:nvSpPr>
          <p:cNvPr id="73" name="CustomShape 2"/>
          <p:cNvSpPr/>
          <p:nvPr/>
        </p:nvSpPr>
        <p:spPr>
          <a:xfrm>
            <a:off x="504000" y="1769040"/>
            <a:ext cx="9070560" cy="4383360"/>
          </a:xfrm>
          <a:prstGeom prst="rect">
            <a:avLst/>
          </a:prstGeom>
          <a:noFill/>
          <a:ln>
            <a:noFill/>
          </a:ln>
        </p:spPr>
      </p:sp>
      <p:sp>
        <p:nvSpPr>
          <p:cNvPr id="74" name="CustomShape 3"/>
          <p:cNvSpPr/>
          <p:nvPr/>
        </p:nvSpPr>
        <p:spPr>
          <a:xfrm>
            <a:off x="182880" y="91440"/>
            <a:ext cx="8777520" cy="1113480"/>
          </a:xfrm>
          <a:prstGeom prst="rect">
            <a:avLst/>
          </a:prstGeom>
          <a:noFill/>
          <a:ln>
            <a:noFill/>
          </a:ln>
        </p:spPr>
        <p:txBody>
          <a:bodyPr lIns="90000" rIns="90000" tIns="45000" bIns="45000"/>
          <a:p>
            <a:r>
              <a:rPr lang="en-US" u="sng">
                <a:latin typeface="Arial"/>
              </a:rPr>
              <a:t>Self Calibration</a:t>
            </a:r>
            <a:endParaRPr/>
          </a:p>
          <a:p>
            <a:r>
              <a:rPr lang="en-US">
                <a:latin typeface="Arial"/>
              </a:rPr>
              <a:t>Here I took 5 images for self calibration. The images reposition pixel error was reduced to 0.2788 &amp; 0.2988 after reducing wintx &amp; winty to 1. The window reduction has to be carried out incrementally while reducing pixel error.</a:t>
            </a:r>
            <a:endParaRPr/>
          </a:p>
          <a:p>
            <a:r>
              <a:rPr lang="en-US">
                <a:latin typeface="Arial"/>
              </a:rPr>
              <a:t> </a:t>
            </a:r>
            <a:endParaRPr/>
          </a:p>
        </p:txBody>
      </p:sp>
      <p:pic>
        <p:nvPicPr>
          <p:cNvPr id="75" name="" descr=""/>
          <p:cNvPicPr/>
          <p:nvPr/>
        </p:nvPicPr>
        <p:blipFill>
          <a:blip r:embed="rId1"/>
          <a:srcRect l="268980" t="45347" r="0" b="0"/>
          <a:stretch>
            <a:fillRect/>
          </a:stretch>
        </p:blipFill>
        <p:spPr>
          <a:xfrm>
            <a:off x="0" y="1371600"/>
            <a:ext cx="9784080" cy="60350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6" name="" descr=""/>
          <p:cNvPicPr/>
          <p:nvPr/>
        </p:nvPicPr>
        <p:blipFill>
          <a:blip r:embed="rId1"/>
          <a:srcRect l="499166" t="223055" r="350208" b="0"/>
          <a:stretch>
            <a:fillRect/>
          </a:stretch>
        </p:blipFill>
        <p:spPr>
          <a:xfrm>
            <a:off x="0" y="414000"/>
            <a:ext cx="3749040" cy="3883680"/>
          </a:xfrm>
          <a:prstGeom prst="rect">
            <a:avLst/>
          </a:prstGeom>
          <a:ln>
            <a:noFill/>
          </a:ln>
        </p:spPr>
      </p:pic>
      <p:pic>
        <p:nvPicPr>
          <p:cNvPr id="77" name="" descr=""/>
          <p:cNvPicPr/>
          <p:nvPr/>
        </p:nvPicPr>
        <p:blipFill>
          <a:blip r:embed="rId2"/>
          <a:srcRect l="530156" t="291296" r="395989" b="0"/>
          <a:stretch>
            <a:fillRect/>
          </a:stretch>
        </p:blipFill>
        <p:spPr>
          <a:xfrm>
            <a:off x="5029200" y="322560"/>
            <a:ext cx="4937760" cy="4158000"/>
          </a:xfrm>
          <a:prstGeom prst="rect">
            <a:avLst/>
          </a:prstGeom>
          <a:ln>
            <a:noFill/>
          </a:ln>
        </p:spPr>
      </p:pic>
      <p:pic>
        <p:nvPicPr>
          <p:cNvPr id="78" name="" descr=""/>
          <p:cNvPicPr/>
          <p:nvPr/>
        </p:nvPicPr>
        <p:blipFill>
          <a:blip r:embed="rId3"/>
          <a:srcRect l="496822" t="257129" r="410156" b="118518"/>
          <a:stretch>
            <a:fillRect/>
          </a:stretch>
        </p:blipFill>
        <p:spPr>
          <a:xfrm>
            <a:off x="2743200" y="4023360"/>
            <a:ext cx="4206240" cy="3474720"/>
          </a:xfrm>
          <a:prstGeom prst="rect">
            <a:avLst/>
          </a:prstGeom>
          <a:ln>
            <a:noFill/>
          </a:ln>
        </p:spPr>
      </p:pic>
      <p:sp>
        <p:nvSpPr>
          <p:cNvPr id="79" name="TextShape 1"/>
          <p:cNvSpPr txBox="1"/>
          <p:nvPr/>
        </p:nvSpPr>
        <p:spPr>
          <a:xfrm>
            <a:off x="182880" y="4591080"/>
            <a:ext cx="2651760" cy="2649960"/>
          </a:xfrm>
          <a:prstGeom prst="rect">
            <a:avLst/>
          </a:prstGeom>
        </p:spPr>
        <p:txBody>
          <a:bodyPr lIns="90000" rIns="90000" tIns="45000" bIns="45000"/>
          <a:p>
            <a:r>
              <a:rPr lang="en-US" u="sng">
                <a:latin typeface="Arial"/>
              </a:rPr>
              <a:t>Error Position</a:t>
            </a:r>
            <a:endParaRPr/>
          </a:p>
          <a:p>
            <a:r>
              <a:rPr lang="en-US">
                <a:latin typeface="Arial"/>
              </a:rPr>
              <a:t>Extrinsic parameters show the camera angle view with respect to the images taken</a:t>
            </a:r>
            <a:endParaRPr/>
          </a:p>
          <a:p>
            <a:endParaRPr/>
          </a:p>
          <a:p>
            <a:r>
              <a:rPr lang="en-US">
                <a:latin typeface="Arial"/>
              </a:rPr>
              <a:t>Reprojection error for window size of 1x1 have a reduced pixel for panorama stitching</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CustomShape 1"/>
          <p:cNvSpPr/>
          <p:nvPr/>
        </p:nvSpPr>
        <p:spPr>
          <a:xfrm>
            <a:off x="99720" y="114840"/>
            <a:ext cx="9775440" cy="776160"/>
          </a:xfrm>
          <a:prstGeom prst="rect">
            <a:avLst/>
          </a:prstGeom>
          <a:noFill/>
          <a:ln>
            <a:noFill/>
          </a:ln>
        </p:spPr>
        <p:txBody>
          <a:bodyPr lIns="90000" rIns="90000" tIns="45000" bIns="45000"/>
          <a:p>
            <a:pPr>
              <a:lnSpc>
                <a:spcPct val="100000"/>
              </a:lnSpc>
            </a:pPr>
            <a:r>
              <a:rPr lang="en-US" sz="2400" u="sng">
                <a:latin typeface="Arial"/>
              </a:rPr>
              <a:t>Latino Building</a:t>
            </a:r>
            <a:endParaRPr/>
          </a:p>
          <a:p>
            <a:pPr>
              <a:lnSpc>
                <a:spcPct val="100000"/>
              </a:lnSpc>
            </a:pPr>
            <a:r>
              <a:rPr lang="en-US">
                <a:latin typeface="Arial"/>
              </a:rPr>
              <a:t>Here the panorama has been stitched to form the complete image.The camera position has been referenced with the 6</a:t>
            </a:r>
            <a:r>
              <a:rPr lang="en-US" baseline="101000">
                <a:latin typeface="Arial"/>
              </a:rPr>
              <a:t>th</a:t>
            </a:r>
            <a:r>
              <a:rPr lang="en-US">
                <a:latin typeface="Arial"/>
              </a:rPr>
              <a:t> image being the image I came closest to the building and the first image the furthest.Images were taken with 40%-70% overlap and side by side the building in the background cannot be taken in the same image as that would distort the panorama. Change of angle of the camera also doesnt' affect the picture that much. </a:t>
            </a:r>
            <a:endParaRPr/>
          </a:p>
        </p:txBody>
      </p:sp>
      <p:pic>
        <p:nvPicPr>
          <p:cNvPr id="81" name="" descr=""/>
          <p:cNvPicPr/>
          <p:nvPr/>
        </p:nvPicPr>
        <p:blipFill>
          <a:blip r:embed="rId1"/>
          <a:srcRect l="460781" t="0" r="0" b="0"/>
          <a:stretch>
            <a:fillRect/>
          </a:stretch>
        </p:blipFill>
        <p:spPr>
          <a:xfrm>
            <a:off x="0" y="1920240"/>
            <a:ext cx="9988920" cy="5670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110520" y="114840"/>
            <a:ext cx="9970200" cy="1544400"/>
          </a:xfrm>
          <a:prstGeom prst="rect">
            <a:avLst/>
          </a:prstGeom>
        </p:spPr>
        <p:txBody>
          <a:bodyPr lIns="90000" rIns="90000" tIns="45000" bIns="45000"/>
          <a:p>
            <a:pPr>
              <a:lnSpc>
                <a:spcPct val="100000"/>
              </a:lnSpc>
            </a:pPr>
            <a:r>
              <a:rPr lang="en-US" sz="2400" u="sng">
                <a:latin typeface="Arial"/>
              </a:rPr>
              <a:t>Harris Corner detection</a:t>
            </a:r>
            <a:endParaRPr/>
          </a:p>
          <a:p>
            <a:pPr>
              <a:lnSpc>
                <a:spcPct val="100000"/>
              </a:lnSpc>
            </a:pPr>
            <a:endParaRPr/>
          </a:p>
          <a:p>
            <a:pPr>
              <a:lnSpc>
                <a:spcPct val="100000"/>
              </a:lnSpc>
            </a:pPr>
            <a:r>
              <a:rPr lang="en-US">
                <a:latin typeface="Arial"/>
              </a:rPr>
              <a:t>Here I am detecting about 5000 points per image for the panorama stitching of the structure. The images were converted from RGB to gray for corner checking with respect to black and white points. I have used a total of 8 images.</a:t>
            </a:r>
            <a:endParaRPr/>
          </a:p>
        </p:txBody>
      </p:sp>
      <p:pic>
        <p:nvPicPr>
          <p:cNvPr id="83" name="" descr=""/>
          <p:cNvPicPr/>
          <p:nvPr/>
        </p:nvPicPr>
        <p:blipFill>
          <a:blip r:embed="rId1"/>
          <a:srcRect l="72760" t="34351" r="219791" b="0"/>
          <a:stretch>
            <a:fillRect/>
          </a:stretch>
        </p:blipFill>
        <p:spPr>
          <a:xfrm>
            <a:off x="365760" y="1828800"/>
            <a:ext cx="8686800" cy="55778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CustomShape 1"/>
          <p:cNvSpPr/>
          <p:nvPr/>
        </p:nvSpPr>
        <p:spPr>
          <a:xfrm>
            <a:off x="30960" y="23400"/>
            <a:ext cx="10049400" cy="1462320"/>
          </a:xfrm>
          <a:prstGeom prst="rect">
            <a:avLst/>
          </a:prstGeom>
          <a:noFill/>
          <a:ln>
            <a:noFill/>
          </a:ln>
        </p:spPr>
        <p:txBody>
          <a:bodyPr lIns="90000" rIns="90000" tIns="45000" bIns="45000"/>
          <a:p>
            <a:pPr>
              <a:lnSpc>
                <a:spcPct val="100000"/>
              </a:lnSpc>
            </a:pPr>
            <a:r>
              <a:rPr lang="en-US" sz="2400" u="sng">
                <a:latin typeface="Arial"/>
              </a:rPr>
              <a:t>Art Mural</a:t>
            </a:r>
            <a:endParaRPr/>
          </a:p>
          <a:p>
            <a:pPr>
              <a:lnSpc>
                <a:spcPct val="100000"/>
              </a:lnSpc>
            </a:pPr>
            <a:r>
              <a:rPr lang="en-US" sz="2400">
                <a:latin typeface="Arial"/>
              </a:rPr>
              <a:t>This image was taken from an angle below the Mural at an angle of 45 deg to ground. The images were overlapped similarly to the Latino building. Heavy overlapping helps with the images.</a:t>
            </a:r>
            <a:endParaRPr/>
          </a:p>
        </p:txBody>
      </p:sp>
      <p:pic>
        <p:nvPicPr>
          <p:cNvPr id="85" name="" descr=""/>
          <p:cNvPicPr/>
          <p:nvPr/>
        </p:nvPicPr>
        <p:blipFill>
          <a:blip r:embed="rId1"/>
          <a:srcRect l="153593" t="170648" r="0" b="0"/>
          <a:stretch>
            <a:fillRect/>
          </a:stretch>
        </p:blipFill>
        <p:spPr>
          <a:xfrm>
            <a:off x="182880" y="1737360"/>
            <a:ext cx="9692640" cy="55778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 name="CustomShape 1"/>
          <p:cNvSpPr/>
          <p:nvPr/>
        </p:nvSpPr>
        <p:spPr>
          <a:xfrm>
            <a:off x="-12960" y="23400"/>
            <a:ext cx="10093320" cy="1119240"/>
          </a:xfrm>
          <a:prstGeom prst="rect">
            <a:avLst/>
          </a:prstGeom>
          <a:noFill/>
          <a:ln>
            <a:noFill/>
          </a:ln>
        </p:spPr>
        <p:txBody>
          <a:bodyPr lIns="90000" rIns="90000" tIns="45000" bIns="45000"/>
          <a:p>
            <a:pPr>
              <a:lnSpc>
                <a:spcPct val="100000"/>
              </a:lnSpc>
            </a:pPr>
            <a:r>
              <a:rPr lang="en-US" sz="2400" u="sng">
                <a:latin typeface="Arial"/>
              </a:rPr>
              <a:t>Cinder Block</a:t>
            </a:r>
            <a:endParaRPr/>
          </a:p>
          <a:p>
            <a:pPr>
              <a:lnSpc>
                <a:spcPct val="100000"/>
              </a:lnSpc>
            </a:pPr>
            <a:r>
              <a:rPr lang="en-US" sz="2400">
                <a:latin typeface="Arial"/>
              </a:rPr>
              <a:t>Here the image panorama doesn't get completed as the pattern repeats and the computer cannot recognize the pattern. Hence the mosaic comes out very distorted and the algorithm cannot work in the regard for similar pattern. </a:t>
            </a:r>
            <a:endParaRPr/>
          </a:p>
          <a:p>
            <a:pPr>
              <a:lnSpc>
                <a:spcPct val="100000"/>
              </a:lnSpc>
            </a:pPr>
            <a:r>
              <a:rPr lang="en-US" sz="2400">
                <a:latin typeface="Arial"/>
              </a:rPr>
              <a:t> </a:t>
            </a:r>
            <a:endParaRPr/>
          </a:p>
        </p:txBody>
      </p:sp>
      <p:pic>
        <p:nvPicPr>
          <p:cNvPr id="87" name="" descr=""/>
          <p:cNvPicPr/>
          <p:nvPr/>
        </p:nvPicPr>
        <p:blipFill>
          <a:blip r:embed="rId1"/>
          <a:srcRect l="439218" t="120648" r="429322" b="0"/>
          <a:stretch>
            <a:fillRect/>
          </a:stretch>
        </p:blipFill>
        <p:spPr>
          <a:xfrm>
            <a:off x="1371600" y="1645920"/>
            <a:ext cx="6217920" cy="56692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